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37"/>
  </p:notesMasterIdLst>
  <p:sldIdLst>
    <p:sldId id="650" r:id="rId2"/>
    <p:sldId id="682" r:id="rId3"/>
    <p:sldId id="658" r:id="rId4"/>
    <p:sldId id="684" r:id="rId5"/>
    <p:sldId id="683" r:id="rId6"/>
    <p:sldId id="685" r:id="rId7"/>
    <p:sldId id="686" r:id="rId8"/>
    <p:sldId id="651" r:id="rId9"/>
    <p:sldId id="687" r:id="rId10"/>
    <p:sldId id="655" r:id="rId11"/>
    <p:sldId id="659" r:id="rId12"/>
    <p:sldId id="661" r:id="rId13"/>
    <p:sldId id="690" r:id="rId14"/>
    <p:sldId id="689" r:id="rId15"/>
    <p:sldId id="691" r:id="rId16"/>
    <p:sldId id="670" r:id="rId17"/>
    <p:sldId id="663" r:id="rId18"/>
    <p:sldId id="668" r:id="rId19"/>
    <p:sldId id="671" r:id="rId20"/>
    <p:sldId id="678" r:id="rId21"/>
    <p:sldId id="688" r:id="rId22"/>
    <p:sldId id="692" r:id="rId23"/>
    <p:sldId id="677" r:id="rId24"/>
    <p:sldId id="672" r:id="rId25"/>
    <p:sldId id="673" r:id="rId26"/>
    <p:sldId id="675" r:id="rId27"/>
    <p:sldId id="676" r:id="rId28"/>
    <p:sldId id="665" r:id="rId29"/>
    <p:sldId id="666" r:id="rId30"/>
    <p:sldId id="667" r:id="rId31"/>
    <p:sldId id="664" r:id="rId32"/>
    <p:sldId id="693" r:id="rId33"/>
    <p:sldId id="694" r:id="rId34"/>
    <p:sldId id="695" r:id="rId35"/>
    <p:sldId id="696" r:id="rId36"/>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1633" userDrawn="1">
          <p15:clr>
            <a:srgbClr val="A4A3A4"/>
          </p15:clr>
        </p15:guide>
        <p15:guide id="2" orient="horz" pos="4355" userDrawn="1">
          <p15:clr>
            <a:srgbClr val="A4A3A4"/>
          </p15:clr>
        </p15:guide>
        <p15:guide id="3" orient="horz" pos="447">
          <p15:clr>
            <a:srgbClr val="A4A3A4"/>
          </p15:clr>
        </p15:guide>
        <p15:guide id="4" pos="3368"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sldGuideLst>
    </p:ext>
    <p:ext uri="{2D200454-40CA-4A62-9FC3-DE9A4176ACB9}">
      <p15:notesGuideLst xmlns:p15="http://schemas.microsoft.com/office/powerpoint/2012/main" xmlns="">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5" autoAdjust="0"/>
    <p:restoredTop sz="95386" autoAdjust="0"/>
  </p:normalViewPr>
  <p:slideViewPr>
    <p:cSldViewPr snapToGrid="0" showGuides="1">
      <p:cViewPr>
        <p:scale>
          <a:sx n="139" d="100"/>
          <a:sy n="139" d="100"/>
        </p:scale>
        <p:origin x="-1696" y="-544"/>
      </p:cViewPr>
      <p:guideLst>
        <p:guide orient="horz" pos="1633"/>
        <p:guide orient="horz" pos="4355"/>
        <p:guide orient="horz" pos="447"/>
        <p:guide orient="horz" pos="329"/>
        <p:guide pos="3368"/>
        <p:guide pos="6486"/>
        <p:guide pos="254"/>
        <p:guide pos="4956"/>
        <p:guide pos="1651"/>
        <p:guide pos="1826"/>
        <p:guide pos="3232"/>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smtClean="0">
                <a:solidFill>
                  <a:schemeClr val="accent4">
                    <a:lumMod val="50000"/>
                    <a:lumOff val="50000"/>
                  </a:schemeClr>
                </a:solidFill>
                <a:latin typeface="Gill Sans"/>
                <a:cs typeface="Gill Sans"/>
              </a:rPr>
              <a:t>Workshop</a:t>
            </a:r>
          </a:p>
          <a:p>
            <a:pPr algn="r" defTabSz="861467">
              <a:spcBef>
                <a:spcPct val="50000"/>
              </a:spcBef>
              <a:defRPr/>
            </a:pPr>
            <a:r>
              <a:rPr lang="en-GB" sz="1100" b="0" dirty="0" smtClean="0">
                <a:solidFill>
                  <a:schemeClr val="accent4">
                    <a:lumMod val="50000"/>
                    <a:lumOff val="50000"/>
                  </a:schemeClr>
                </a:solidFill>
                <a:latin typeface="Gill Sans"/>
                <a:cs typeface="Gill Sans"/>
              </a:rPr>
              <a:t>Space</a:t>
            </a:r>
            <a:r>
              <a:rPr lang="en-GB" sz="1100" b="0" baseline="0" dirty="0" smtClean="0">
                <a:solidFill>
                  <a:schemeClr val="accent4">
                    <a:lumMod val="50000"/>
                    <a:lumOff val="50000"/>
                  </a:schemeClr>
                </a:solidFill>
                <a:latin typeface="Gill Sans"/>
                <a:cs typeface="Gill Sans"/>
              </a:rPr>
              <a:t> </a:t>
            </a:r>
            <a:r>
              <a:rPr lang="en-GB" sz="1100" b="0" baseline="0" dirty="0">
                <a:solidFill>
                  <a:schemeClr val="accent4">
                    <a:lumMod val="50000"/>
                    <a:lumOff val="50000"/>
                  </a:schemeClr>
                </a:solidFill>
                <a:latin typeface="Gill Sans"/>
                <a:cs typeface="Gill Sans"/>
              </a:rPr>
              <a:t>Syntax </a:t>
            </a:r>
            <a:r>
              <a:rPr lang="en-GB" sz="1100" b="0" baseline="0" dirty="0" smtClean="0">
                <a:solidFill>
                  <a:schemeClr val="accent4">
                    <a:lumMod val="50000"/>
                    <a:lumOff val="50000"/>
                  </a:schemeClr>
                </a:solidFill>
                <a:latin typeface="Gill Sans"/>
                <a:cs typeface="Gill Sans"/>
              </a:rPr>
              <a:t>Toolkit for QGIS</a:t>
            </a:r>
            <a:endParaRPr lang="en-GB" sz="1100" b="0" dirty="0">
              <a:solidFill>
                <a:schemeClr val="accent4">
                  <a:lumMod val="50000"/>
                  <a:lumOff val="50000"/>
                </a:schemeClr>
              </a:solidFill>
              <a:latin typeface="Gill Sans"/>
              <a:cs typeface="Gill Sans"/>
            </a:endParaRPr>
          </a:p>
        </p:txBody>
      </p:sp>
      <p:pic>
        <p:nvPicPr>
          <p:cNvPr id="2" name="Picture 1" descr="contrib_logos_v0.2.0.png"/>
          <p:cNvPicPr>
            <a:picLocks noChangeAspect="1"/>
          </p:cNvPicPr>
          <p:nvPr userDrawn="1"/>
        </p:nvPicPr>
        <p:blipFill rotWithShape="1">
          <a:blip r:embed="rId13">
            <a:extLst>
              <a:ext uri="{28A0092B-C50C-407E-A947-70E740481C1C}">
                <a14:useLocalDpi xmlns:a14="http://schemas.microsoft.com/office/drawing/2010/main" val="0"/>
              </a:ext>
            </a:extLst>
          </a:blip>
          <a:srcRect r="27034"/>
          <a:stretch/>
        </p:blipFill>
        <p:spPr>
          <a:xfrm>
            <a:off x="0" y="7126125"/>
            <a:ext cx="2540011" cy="435137"/>
          </a:xfrm>
          <a:prstGeom prst="rect">
            <a:avLst/>
          </a:prstGeom>
        </p:spPr>
      </p:pic>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4" Type="http://schemas.openxmlformats.org/officeDocument/2006/relationships/hyperlink" Target="https://github.com/SpaceGroupUCL/qgisSpaceSyntaxToolkit/wiki/Installation" TargetMode="External"/><Relationship Id="rId1" Type="http://schemas.openxmlformats.org/officeDocument/2006/relationships/slideLayout" Target="../slideLayouts/slideLayout2.xml"/><Relationship Id="rId2" Type="http://schemas.openxmlformats.org/officeDocument/2006/relationships/hyperlink" Target="http://qgis.org/en/site/forusers/download.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smtClean="0">
                <a:latin typeface="Garamond" panose="02020404030301010803" pitchFamily="18" charset="0"/>
                <a:ea typeface="Verdana" panose="020B0604030504040204" pitchFamily="34" charset="0"/>
                <a:cs typeface="Gill Sans"/>
              </a:rPr>
              <a:t>Space </a:t>
            </a:r>
            <a:r>
              <a:rPr lang="en-US" sz="2400" cap="small" dirty="0">
                <a:latin typeface="Garamond" panose="02020404030301010803" pitchFamily="18" charset="0"/>
                <a:ea typeface="Verdana" panose="020B0604030504040204" pitchFamily="34" charset="0"/>
                <a:cs typeface="Gill Sans"/>
              </a:rPr>
              <a:t>Syntax </a:t>
            </a:r>
            <a:r>
              <a:rPr lang="en-US" sz="2400" cap="small" dirty="0" smtClean="0">
                <a:latin typeface="Garamond" panose="02020404030301010803" pitchFamily="18" charset="0"/>
                <a:ea typeface="Verdana" panose="020B0604030504040204" pitchFamily="34" charset="0"/>
                <a:cs typeface="Gill Sans"/>
              </a:rPr>
              <a:t>Toolkit for QGIS</a:t>
            </a:r>
            <a:r>
              <a:rPr lang="en-US" sz="2400" cap="small" dirty="0">
                <a:latin typeface="Garamond" panose="02020404030301010803" pitchFamily="18" charset="0"/>
                <a:ea typeface="Verdana" panose="020B0604030504040204" pitchFamily="34" charset="0"/>
                <a:cs typeface="Gill Sans"/>
              </a:rPr>
              <a:t/>
            </a:r>
            <a:br>
              <a:rPr lang="en-US" sz="2400" cap="small" dirty="0">
                <a:latin typeface="Garamond" panose="02020404030301010803" pitchFamily="18" charset="0"/>
                <a:ea typeface="Verdana" panose="020B0604030504040204" pitchFamily="34" charset="0"/>
                <a:cs typeface="Gill Sans"/>
              </a:rPr>
            </a:br>
            <a:r>
              <a:rPr lang="en-US" sz="2400" cap="small" dirty="0" smtClean="0">
                <a:latin typeface="Garamond" panose="02020404030301010803" pitchFamily="18" charset="0"/>
                <a:ea typeface="Verdana" panose="020B0604030504040204" pitchFamily="34" charset="0"/>
                <a:cs typeface="Gill Sans"/>
              </a:rPr>
              <a:t>I</a:t>
            </a:r>
            <a:r>
              <a:rPr lang="en-US" sz="2400" cap="small" dirty="0" smtClean="0">
                <a:latin typeface="Garamond" panose="02020404030301010803" pitchFamily="18" charset="0"/>
                <a:ea typeface="Verdana" panose="020B0604030504040204" pitchFamily="34" charset="0"/>
                <a:cs typeface="Gill Sans"/>
              </a:rPr>
              <a:t>ntroduction </a:t>
            </a:r>
            <a:r>
              <a:rPr lang="en-US" sz="2400" cap="small" dirty="0">
                <a:latin typeface="Garamond" panose="02020404030301010803" pitchFamily="18" charset="0"/>
                <a:ea typeface="Verdana" panose="020B0604030504040204" pitchFamily="34" charset="0"/>
                <a:cs typeface="Gill Sans"/>
              </a:rPr>
              <a:t>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Gil</a:t>
            </a:r>
          </a:p>
          <a:p>
            <a:pPr algn="ctr" eaLnBrk="1" hangingPunct="1">
              <a:spcBef>
                <a:spcPct val="20000"/>
              </a:spcBef>
              <a:buFont typeface="Arial" charset="0"/>
              <a:buNone/>
            </a:pPr>
            <a:r>
              <a:rPr lang="en-US" sz="1400" dirty="0">
                <a:latin typeface="Gill Sans"/>
                <a:cs typeface="Gill Sans"/>
              </a:rPr>
              <a:t>Abhimanyu Acharya</a:t>
            </a:r>
          </a:p>
          <a:p>
            <a:pPr algn="ctr" eaLnBrk="1" hangingPunct="1">
              <a:spcBef>
                <a:spcPct val="20000"/>
              </a:spcBef>
              <a:buFont typeface="Arial" charset="0"/>
              <a:buNone/>
            </a:pPr>
            <a:r>
              <a:rPr lang="en-US" sz="1400" dirty="0" err="1">
                <a:latin typeface="Gill Sans"/>
                <a:cs typeface="Gill Sans"/>
              </a:rPr>
              <a:t>Ioanna</a:t>
            </a:r>
            <a:r>
              <a:rPr lang="en-US" sz="1400" dirty="0">
                <a:latin typeface="Gill Sans"/>
                <a:cs typeface="Gill Sans"/>
              </a:rPr>
              <a:t> </a:t>
            </a:r>
            <a:r>
              <a:rPr lang="en-US" sz="1400" dirty="0" err="1" smtClean="0">
                <a:latin typeface="Gill Sans"/>
                <a:cs typeface="Gill Sans"/>
              </a:rPr>
              <a:t>Kolovou</a:t>
            </a:r>
            <a:endParaRPr lang="en-US" sz="1400" dirty="0" smtClean="0">
              <a:latin typeface="Gill Sans"/>
              <a:cs typeface="Gill Sans"/>
            </a:endParaRPr>
          </a:p>
          <a:p>
            <a:pPr algn="ctr" eaLnBrk="1" hangingPunct="1">
              <a:spcBef>
                <a:spcPct val="20000"/>
              </a:spcBef>
            </a:pPr>
            <a:r>
              <a:rPr lang="en-US" sz="1400" dirty="0">
                <a:latin typeface="Gill Sans"/>
                <a:cs typeface="Gill Sans"/>
              </a:rPr>
              <a:t>Stephen </a:t>
            </a:r>
            <a:r>
              <a:rPr lang="en-US" sz="1400" dirty="0" smtClean="0">
                <a:latin typeface="Gill Sans"/>
                <a:cs typeface="Gill Sans"/>
              </a:rPr>
              <a:t>Law</a:t>
            </a:r>
          </a:p>
          <a:p>
            <a:pPr algn="ctr" eaLnBrk="1" hangingPunct="1">
              <a:spcBef>
                <a:spcPct val="20000"/>
              </a:spcBef>
              <a:buFont typeface="Arial" charset="0"/>
              <a:buNone/>
            </a:pPr>
            <a:r>
              <a:rPr lang="en-US" sz="1400" dirty="0" smtClean="0">
                <a:latin typeface="Gill Sans"/>
                <a:cs typeface="Gill Sans"/>
              </a:rPr>
              <a:t>Laurens </a:t>
            </a:r>
            <a:r>
              <a:rPr lang="en-US" sz="1400" dirty="0" err="1" smtClean="0">
                <a:latin typeface="Gill Sans"/>
                <a:cs typeface="Gill Sans"/>
              </a:rPr>
              <a:t>Versluis</a:t>
            </a:r>
            <a:endParaRPr lang="en-US" sz="1400" dirty="0" smtClean="0">
              <a:latin typeface="Gill Sans"/>
              <a:cs typeface="Gill Sans"/>
            </a:endParaRPr>
          </a:p>
          <a:p>
            <a:pPr algn="ctr" eaLnBrk="1" hangingPunct="1">
              <a:spcBef>
                <a:spcPct val="20000"/>
              </a:spcBef>
              <a:buFont typeface="Arial" charset="0"/>
              <a:buNone/>
            </a:pPr>
            <a:endParaRPr lang="en-US" sz="1400" b="1" dirty="0" smtClean="0">
              <a:latin typeface="Gill Sans"/>
              <a:cs typeface="Century Gothic"/>
            </a:endParaRPr>
          </a:p>
          <a:p>
            <a:pPr algn="ctr" eaLnBrk="1" hangingPunct="1">
              <a:spcBef>
                <a:spcPct val="20000"/>
              </a:spcBef>
              <a:buFont typeface="Arial" charset="0"/>
              <a:buNone/>
              <a:defRPr/>
            </a:pPr>
            <a:r>
              <a:rPr lang="en-US" sz="1400" dirty="0" smtClean="0">
                <a:latin typeface="Gill Sans"/>
                <a:cs typeface="Gill Sans"/>
              </a:rPr>
              <a:t>Space </a:t>
            </a:r>
            <a:r>
              <a:rPr lang="en-US" sz="1400" dirty="0">
                <a:latin typeface="Gill Sans"/>
                <a:cs typeface="Gill Sans"/>
              </a:rPr>
              <a:t>Syntax </a:t>
            </a:r>
            <a:r>
              <a:rPr lang="en-US" sz="1400" dirty="0" smtClean="0">
                <a:latin typeface="Gill Sans"/>
                <a:cs typeface="Gill Sans"/>
              </a:rPr>
              <a:t>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smtClean="0">
                <a:latin typeface="Gill Sans"/>
                <a:cs typeface="Gill Sans"/>
              </a:rPr>
              <a:t>Space Syntax Limited - Open </a:t>
            </a:r>
            <a:r>
              <a:rPr lang="en-US" sz="1400" dirty="0">
                <a:latin typeface="Gill Sans"/>
                <a:cs typeface="Gill Sans"/>
              </a:rPr>
              <a:t>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smtClean="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smtClean="0">
                <a:solidFill>
                  <a:schemeClr val="bg1">
                    <a:lumMod val="50000"/>
                  </a:schemeClr>
                </a:solidFill>
                <a:latin typeface="Gill Sans"/>
                <a:cs typeface="Gill Sans"/>
              </a:rPr>
              <a:t>11</a:t>
            </a:r>
            <a:r>
              <a:rPr lang="en-US" sz="1400" baseline="30000" dirty="0" smtClean="0">
                <a:solidFill>
                  <a:schemeClr val="bg1">
                    <a:lumMod val="50000"/>
                  </a:schemeClr>
                </a:solidFill>
                <a:latin typeface="Gill Sans"/>
                <a:cs typeface="Gill Sans"/>
              </a:rPr>
              <a:t>th</a:t>
            </a:r>
            <a:r>
              <a:rPr lang="en-US" sz="1400" dirty="0" smtClean="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smtClean="0">
                <a:solidFill>
                  <a:schemeClr val="bg1">
                    <a:lumMod val="50000"/>
                  </a:schemeClr>
                </a:solidFill>
                <a:latin typeface="Gill Sans"/>
                <a:cs typeface="Gill Sans"/>
              </a:rPr>
              <a:t>Fundaç</a:t>
            </a:r>
            <a:r>
              <a:rPr lang="en-US" sz="1400" dirty="0" err="1" smtClean="0">
                <a:solidFill>
                  <a:schemeClr val="bg1">
                    <a:lumMod val="50000"/>
                  </a:schemeClr>
                </a:solidFill>
                <a:latin typeface="Gill Sans"/>
                <a:cs typeface="Gill Sans"/>
              </a:rPr>
              <a:t>ão</a:t>
            </a:r>
            <a:r>
              <a:rPr lang="en-US" sz="1400" dirty="0" smtClean="0">
                <a:solidFill>
                  <a:schemeClr val="bg1">
                    <a:lumMod val="50000"/>
                  </a:schemeClr>
                </a:solidFill>
                <a:latin typeface="Gill Sans"/>
                <a:cs typeface="Gill Sans"/>
              </a:rPr>
              <a:t> </a:t>
            </a:r>
            <a:r>
              <a:rPr lang="en-US" sz="1400" dirty="0" err="1" smtClean="0">
                <a:solidFill>
                  <a:schemeClr val="bg1">
                    <a:lumMod val="50000"/>
                  </a:schemeClr>
                </a:solidFill>
                <a:latin typeface="Gill Sans"/>
                <a:cs typeface="Gill Sans"/>
              </a:rPr>
              <a:t>Calouste</a:t>
            </a:r>
            <a:r>
              <a:rPr lang="en-US" sz="1400" dirty="0" smtClean="0">
                <a:solidFill>
                  <a:schemeClr val="bg1">
                    <a:lumMod val="50000"/>
                  </a:schemeClr>
                </a:solidFill>
                <a:latin typeface="Gill Sans"/>
                <a:cs typeface="Gill Sans"/>
              </a:rPr>
              <a:t> </a:t>
            </a:r>
            <a:r>
              <a:rPr lang="en-US" sz="1400" dirty="0" err="1" smtClean="0">
                <a:solidFill>
                  <a:schemeClr val="bg1">
                    <a:lumMod val="50000"/>
                  </a:schemeClr>
                </a:solidFill>
                <a:latin typeface="Gill Sans"/>
                <a:cs typeface="Gill Sans"/>
              </a:rPr>
              <a:t>Gulbenkian</a:t>
            </a:r>
            <a:r>
              <a:rPr lang="en-US" sz="1400" dirty="0" smtClean="0">
                <a:solidFill>
                  <a:schemeClr val="bg1">
                    <a:lumMod val="50000"/>
                  </a:schemeClr>
                </a:solidFill>
                <a:latin typeface="Gill Sans"/>
                <a:cs typeface="Gill Sans"/>
              </a:rPr>
              <a:t>, Lisbon</a:t>
            </a:r>
            <a:endParaRPr lang="en-US" sz="1400" dirty="0" smtClean="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smtClean="0">
                <a:solidFill>
                  <a:schemeClr val="bg1">
                    <a:lumMod val="50000"/>
                  </a:schemeClr>
                </a:solidFill>
                <a:latin typeface="Gill Sans"/>
                <a:cs typeface="Gill Sans"/>
              </a:rPr>
              <a:t>3</a:t>
            </a:r>
            <a:r>
              <a:rPr lang="en-US" sz="1400" baseline="30000" dirty="0" smtClean="0">
                <a:solidFill>
                  <a:schemeClr val="bg1">
                    <a:lumMod val="50000"/>
                  </a:schemeClr>
                </a:solidFill>
                <a:latin typeface="Gill Sans"/>
                <a:cs typeface="Gill Sans"/>
              </a:rPr>
              <a:t>rd</a:t>
            </a:r>
            <a:r>
              <a:rPr lang="en-US" sz="1400" dirty="0" smtClean="0">
                <a:solidFill>
                  <a:schemeClr val="bg1">
                    <a:lumMod val="50000"/>
                  </a:schemeClr>
                </a:solidFill>
                <a:latin typeface="Gill Sans"/>
                <a:cs typeface="Gill Sans"/>
              </a:rPr>
              <a:t> July </a:t>
            </a:r>
            <a:r>
              <a:rPr lang="en-US" sz="1400" dirty="0">
                <a:solidFill>
                  <a:schemeClr val="bg1">
                    <a:lumMod val="50000"/>
                  </a:schemeClr>
                </a:solidFill>
                <a:latin typeface="Gill Sans"/>
                <a:cs typeface="Gill Sans"/>
              </a:rPr>
              <a:t>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pic>
        <p:nvPicPr>
          <p:cNvPr id="5" name="Picture 4"/>
          <p:cNvPicPr>
            <a:picLocks noChangeAspect="1"/>
          </p:cNvPicPr>
          <p:nvPr/>
        </p:nvPicPr>
        <p:blipFill rotWithShape="1">
          <a:blip r:embed="rId3"/>
          <a:srcRect l="32625" t="25494" r="4359" b="7966"/>
          <a:stretch/>
        </p:blipFill>
        <p:spPr>
          <a:xfrm>
            <a:off x="2346892" y="1671098"/>
            <a:ext cx="7943737" cy="5242465"/>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Installation and Settings</a:t>
            </a:r>
          </a:p>
        </p:txBody>
      </p:sp>
    </p:spTree>
    <p:extLst>
      <p:ext uri="{BB962C8B-B14F-4D97-AF65-F5344CB8AC3E}">
        <p14:creationId xmlns:p14="http://schemas.microsoft.com/office/powerpoint/2010/main" val="108872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Plugins</a:t>
            </a:r>
          </a:p>
        </p:txBody>
      </p:sp>
      <p:sp>
        <p:nvSpPr>
          <p:cNvPr id="5" name="Rectangle 4"/>
          <p:cNvSpPr/>
          <p:nvPr/>
        </p:nvSpPr>
        <p:spPr>
          <a:xfrm>
            <a:off x="7020392" y="3499289"/>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1558782" y="6608973"/>
            <a:ext cx="1806692" cy="307777"/>
          </a:xfrm>
          <a:prstGeom prst="rect">
            <a:avLst/>
          </a:prstGeom>
        </p:spPr>
        <p:txBody>
          <a:bodyPr wrap="square">
            <a:spAutoFit/>
          </a:bodyPr>
          <a:lstStyle/>
          <a:p>
            <a:r>
              <a:rPr lang="en-GB" sz="1400" dirty="0" err="1"/>
              <a:t>UrbanDataInput</a:t>
            </a:r>
            <a:r>
              <a:rPr lang="en-GB" sz="1400" dirty="0"/>
              <a:t> Tool</a:t>
            </a:r>
          </a:p>
        </p:txBody>
      </p:sp>
      <p:sp>
        <p:nvSpPr>
          <p:cNvPr id="9" name="Rectangle 8"/>
          <p:cNvSpPr/>
          <p:nvPr/>
        </p:nvSpPr>
        <p:spPr>
          <a:xfrm>
            <a:off x="1572785" y="3421498"/>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7000478" y="6605786"/>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4510088"/>
            <a:ext cx="2928031" cy="1725312"/>
          </a:xfrm>
          <a:prstGeom prst="rect">
            <a:avLst/>
          </a:prstGeom>
          <a:ln>
            <a:noFill/>
          </a:ln>
        </p:spPr>
      </p:pic>
      <p:pic>
        <p:nvPicPr>
          <p:cNvPr id="2" name="Picture 1">
            <a:extLst>
              <a:ext uri="{FF2B5EF4-FFF2-40B4-BE49-F238E27FC236}">
                <a16:creationId xmlns:a16="http://schemas.microsoft.com/office/drawing/2014/main" xmlns="" id="{68F1BA29-D672-46DB-A91E-63881E78247C}"/>
              </a:ext>
            </a:extLst>
          </p:cNvPr>
          <p:cNvPicPr>
            <a:picLocks noChangeAspect="1"/>
          </p:cNvPicPr>
          <p:nvPr/>
        </p:nvPicPr>
        <p:blipFill>
          <a:blip r:embed="rId3"/>
          <a:stretch>
            <a:fillRect/>
          </a:stretch>
        </p:blipFill>
        <p:spPr>
          <a:xfrm>
            <a:off x="1625846" y="709613"/>
            <a:ext cx="1754352" cy="2391673"/>
          </a:xfrm>
          <a:prstGeom prst="rect">
            <a:avLst/>
          </a:prstGeom>
        </p:spPr>
      </p:pic>
      <p:pic>
        <p:nvPicPr>
          <p:cNvPr id="3" name="Picture 2">
            <a:extLst>
              <a:ext uri="{FF2B5EF4-FFF2-40B4-BE49-F238E27FC236}">
                <a16:creationId xmlns:a16="http://schemas.microsoft.com/office/drawing/2014/main" xmlns="" id="{E1D08EDE-88BE-4B1B-875E-DD051CC07C7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679726" y="3708312"/>
            <a:ext cx="1566907" cy="2948443"/>
          </a:xfrm>
          <a:prstGeom prst="rect">
            <a:avLst/>
          </a:prstGeom>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7501" y="709613"/>
            <a:ext cx="2593120" cy="239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576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Flowchart</a:t>
            </a:r>
          </a:p>
        </p:txBody>
      </p:sp>
      <p:cxnSp>
        <p:nvCxnSpPr>
          <p:cNvPr id="15" name="Straight Connector 14"/>
          <p:cNvCxnSpPr>
            <a:stCxn id="5" idx="2"/>
            <a:endCxn id="6" idx="0"/>
          </p:cNvCxnSpPr>
          <p:nvPr/>
        </p:nvCxnSpPr>
        <p:spPr bwMode="auto">
          <a:xfrm>
            <a:off x="5191659" y="1378486"/>
            <a:ext cx="0" cy="41851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2" name="Group 21"/>
          <p:cNvGrpSpPr/>
          <p:nvPr/>
        </p:nvGrpSpPr>
        <p:grpSpPr>
          <a:xfrm>
            <a:off x="3774021" y="2048999"/>
            <a:ext cx="2593975" cy="1722901"/>
            <a:chOff x="2390775" y="1342200"/>
            <a:chExt cx="2593975" cy="1722901"/>
          </a:xfrm>
        </p:grpSpPr>
        <p:cxnSp>
          <p:nvCxnSpPr>
            <p:cNvPr id="17" name="Straight Connector 16"/>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342200"/>
              <a:ext cx="0" cy="1439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781300"/>
              <a:ext cx="0" cy="2838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a:cxnSpLocks/>
            </p:cNvCxnSpPr>
            <p:nvPr/>
          </p:nvCxnSpPr>
          <p:spPr bwMode="auto">
            <a:xfrm>
              <a:off x="2390775" y="2781300"/>
              <a:ext cx="0" cy="2330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988862"/>
            <a:ext cx="2593975" cy="692688"/>
            <a:chOff x="2390775" y="2455031"/>
            <a:chExt cx="2593975" cy="692688"/>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p:cNvCxnSpPr>
            <p:nvPr/>
          </p:nvCxnSpPr>
          <p:spPr bwMode="auto">
            <a:xfrm rot="10800000" flipV="1">
              <a:off x="3575050" y="2455031"/>
              <a:ext cx="0" cy="326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991100"/>
            <a:ext cx="2593975" cy="622300"/>
            <a:chOff x="2390775" y="2516997"/>
            <a:chExt cx="2593975" cy="622300"/>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3579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a:cxnSpLocks/>
            </p:cNvCxnSpPr>
            <p:nvPr/>
          </p:nvCxnSpPr>
          <p:spPr bwMode="auto">
            <a:xfrm>
              <a:off x="2390775" y="2781300"/>
              <a:ext cx="0" cy="31354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3" name="Group 32"/>
          <p:cNvGrpSpPr/>
          <p:nvPr/>
        </p:nvGrpSpPr>
        <p:grpSpPr>
          <a:xfrm rot="10800000">
            <a:off x="3770846" y="5884688"/>
            <a:ext cx="2593975" cy="575573"/>
            <a:chOff x="2390775" y="2498955"/>
            <a:chExt cx="2593975" cy="575573"/>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575050" y="2498955"/>
              <a:ext cx="0" cy="2823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4182009"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4182009"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QGIS Processing algorithm: simplify geometries</a:t>
            </a:r>
          </a:p>
        </p:txBody>
      </p:sp>
      <p:sp>
        <p:nvSpPr>
          <p:cNvPr id="38" name="Rectangle 37">
            <a:extLst>
              <a:ext uri="{FF2B5EF4-FFF2-40B4-BE49-F238E27FC236}">
                <a16:creationId xmlns:a16="http://schemas.microsoft.com/office/drawing/2014/main" xmlns="" id="{8A4FDCEE-7133-4E10-A27F-47615F72923B}"/>
              </a:ext>
            </a:extLst>
          </p:cNvPr>
          <p:cNvSpPr/>
          <p:nvPr/>
        </p:nvSpPr>
        <p:spPr bwMode="auto">
          <a:xfrm>
            <a:off x="4182009" y="2719512"/>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Network </a:t>
            </a:r>
            <a:r>
              <a:rPr kumimoji="0" lang="en-GB" sz="1200" b="0" i="0" u="none" strike="noStrike" cap="none" normalizeH="0" baseline="0" dirty="0" err="1">
                <a:ln>
                  <a:noFill/>
                </a:ln>
                <a:solidFill>
                  <a:schemeClr val="tx1"/>
                </a:solidFill>
                <a:effectLst/>
                <a:latin typeface="Arial" charset="0"/>
                <a:cs typeface="Arial" charset="0"/>
              </a:rPr>
              <a:t>segmenter</a:t>
            </a:r>
            <a:endParaRPr kumimoji="0" lang="en-GB" sz="1200" b="0" i="0" u="none" strike="noStrike" cap="none" normalizeH="0" baseline="0" dirty="0">
              <a:ln>
                <a:noFill/>
              </a:ln>
              <a:solidFill>
                <a:schemeClr val="tx1"/>
              </a:solidFill>
              <a:effectLst/>
              <a:latin typeface="Arial" charset="0"/>
              <a:cs typeface="Arial" charset="0"/>
            </a:endParaRPr>
          </a:p>
        </p:txBody>
      </p:sp>
      <p:grpSp>
        <p:nvGrpSpPr>
          <p:cNvPr id="2" name="Group 1"/>
          <p:cNvGrpSpPr/>
          <p:nvPr/>
        </p:nvGrpSpPr>
        <p:grpSpPr>
          <a:xfrm>
            <a:off x="2945297" y="3642025"/>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56453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5487051"/>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82009" y="6409563"/>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spTree>
    <p:extLst>
      <p:ext uri="{BB962C8B-B14F-4D97-AF65-F5344CB8AC3E}">
        <p14:creationId xmlns:p14="http://schemas.microsoft.com/office/powerpoint/2010/main" val="305452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a:latin typeface="Gill Sans"/>
                <a:cs typeface="Gill Sans"/>
              </a:rPr>
              <a:t>Preparing, analysing, and visualising </a:t>
            </a:r>
            <a:r>
              <a:rPr lang="en-GB" sz="1400" b="1" dirty="0" smtClean="0">
                <a:latin typeface="Gill Sans"/>
                <a:cs typeface="Gill Sans"/>
              </a:rPr>
              <a:t>axial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Task 1</a:t>
            </a:r>
            <a:endParaRPr lang="en-US" dirty="0">
              <a:solidFill>
                <a:srgbClr val="FF6600"/>
              </a:solidFill>
              <a:latin typeface="Gill Sans"/>
              <a:cs typeface="Gill Sans"/>
            </a:endParaRPr>
          </a:p>
        </p:txBody>
      </p:sp>
      <p:sp>
        <p:nvSpPr>
          <p:cNvPr id="2" name="Oval 1"/>
          <p:cNvSpPr/>
          <p:nvPr/>
        </p:nvSpPr>
        <p:spPr bwMode="auto">
          <a:xfrm>
            <a:off x="456838" y="1352144"/>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
        <p:nvSpPr>
          <p:cNvPr id="3" name="Oval 2"/>
          <p:cNvSpPr/>
          <p:nvPr/>
        </p:nvSpPr>
        <p:spPr bwMode="auto">
          <a:xfrm>
            <a:off x="456838" y="1772404"/>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0742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Preparing, analysing, and visualising </a:t>
            </a:r>
            <a:r>
              <a:rPr lang="en-GB" sz="1400" b="1" dirty="0" smtClean="0">
                <a:latin typeface="Gill Sans"/>
                <a:cs typeface="Gill Sans"/>
              </a:rPr>
              <a:t>road </a:t>
            </a:r>
            <a:r>
              <a:rPr lang="en-GB" sz="1400" b="1" dirty="0">
                <a:latin typeface="Gill Sans"/>
                <a:cs typeface="Gill Sans"/>
              </a:rPr>
              <a:t>centre line </a:t>
            </a:r>
            <a:r>
              <a:rPr lang="en-GB" sz="1400" b="1" dirty="0" smtClean="0">
                <a:latin typeface="Gill Sans"/>
                <a:cs typeface="Gill Sans"/>
              </a:rPr>
              <a:t>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Task 2</a:t>
            </a:r>
            <a:endParaRPr lang="en-US" dirty="0">
              <a:solidFill>
                <a:srgbClr val="FF6600"/>
              </a:solidFill>
              <a:latin typeface="Gill Sans"/>
              <a:cs typeface="Gill Sans"/>
            </a:endParaRPr>
          </a:p>
        </p:txBody>
      </p:sp>
      <p:sp>
        <p:nvSpPr>
          <p:cNvPr id="2" name="Oval 1"/>
          <p:cNvSpPr/>
          <p:nvPr/>
        </p:nvSpPr>
        <p:spPr bwMode="auto">
          <a:xfrm>
            <a:off x="456838" y="2247482"/>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xmlns="" id="{3C60ECA4-F3AC-4750-9442-421FFE80BA04}"/>
              </a:ext>
            </a:extLst>
          </p:cNvPr>
          <p:cNvSpPr/>
          <p:nvPr/>
        </p:nvSpPr>
        <p:spPr>
          <a:xfrm>
            <a:off x="731936" y="2238077"/>
            <a:ext cx="2166839" cy="523220"/>
          </a:xfrm>
          <a:prstGeom prst="rect">
            <a:avLst/>
          </a:prstGeom>
        </p:spPr>
        <p:txBody>
          <a:bodyPr wrap="square">
            <a:spAutoFit/>
          </a:bodyPr>
          <a:lstStyle/>
          <a:p>
            <a:r>
              <a:rPr lang="en-GB" sz="1400" dirty="0"/>
              <a:t>Removes invalid geometries</a:t>
            </a:r>
          </a:p>
        </p:txBody>
      </p:sp>
      <p:sp>
        <p:nvSpPr>
          <p:cNvPr id="8" name="Rectangle 7">
            <a:extLst>
              <a:ext uri="{FF2B5EF4-FFF2-40B4-BE49-F238E27FC236}">
                <a16:creationId xmlns:a16="http://schemas.microsoft.com/office/drawing/2014/main" xmlns="" id="{24158D4E-B518-46B6-AA71-67D6F46D60AD}"/>
              </a:ext>
            </a:extLst>
          </p:cNvPr>
          <p:cNvSpPr/>
          <p:nvPr/>
        </p:nvSpPr>
        <p:spPr>
          <a:xfrm>
            <a:off x="729570" y="4228916"/>
            <a:ext cx="1891393" cy="523220"/>
          </a:xfrm>
          <a:prstGeom prst="rect">
            <a:avLst/>
          </a:prstGeom>
        </p:spPr>
        <p:txBody>
          <a:bodyPr wrap="square">
            <a:spAutoFit/>
          </a:bodyPr>
          <a:lstStyle/>
          <a:p>
            <a:r>
              <a:rPr lang="en-GB" sz="1400" dirty="0"/>
              <a:t>Removes point geometries</a:t>
            </a:r>
          </a:p>
        </p:txBody>
      </p:sp>
      <p:sp>
        <p:nvSpPr>
          <p:cNvPr id="9" name="Rectangle 8">
            <a:extLst>
              <a:ext uri="{FF2B5EF4-FFF2-40B4-BE49-F238E27FC236}">
                <a16:creationId xmlns:a16="http://schemas.microsoft.com/office/drawing/2014/main" xmlns="" id="{2E118474-942E-4A39-A4E6-39FA7093766C}"/>
              </a:ext>
            </a:extLst>
          </p:cNvPr>
          <p:cNvSpPr/>
          <p:nvPr/>
        </p:nvSpPr>
        <p:spPr>
          <a:xfrm>
            <a:off x="729570" y="6219755"/>
            <a:ext cx="2169205" cy="523220"/>
          </a:xfrm>
          <a:prstGeom prst="rect">
            <a:avLst/>
          </a:prstGeom>
        </p:spPr>
        <p:txBody>
          <a:bodyPr wrap="square">
            <a:spAutoFit/>
          </a:bodyPr>
          <a:lstStyle/>
          <a:p>
            <a:r>
              <a:rPr lang="en-GB" sz="1400" dirty="0"/>
              <a:t>Breaks multi-part geometries</a:t>
            </a:r>
          </a:p>
        </p:txBody>
      </p:sp>
      <p:sp>
        <p:nvSpPr>
          <p:cNvPr id="10" name="Rectangle 9">
            <a:extLst>
              <a:ext uri="{FF2B5EF4-FFF2-40B4-BE49-F238E27FC236}">
                <a16:creationId xmlns:a16="http://schemas.microsoft.com/office/drawing/2014/main" xmlns="" id="{6860CC38-945D-4A05-813E-5A48E9597828}"/>
              </a:ext>
            </a:extLst>
          </p:cNvPr>
          <p:cNvSpPr/>
          <p:nvPr/>
        </p:nvSpPr>
        <p:spPr>
          <a:xfrm>
            <a:off x="4258782" y="2238077"/>
            <a:ext cx="2340081" cy="523220"/>
          </a:xfrm>
          <a:prstGeom prst="rect">
            <a:avLst/>
          </a:prstGeom>
        </p:spPr>
        <p:txBody>
          <a:bodyPr wrap="square">
            <a:spAutoFit/>
          </a:bodyPr>
          <a:lstStyle/>
          <a:p>
            <a:r>
              <a:rPr lang="en-GB" sz="1400" dirty="0"/>
              <a:t>Breaks self intersecting geometries</a:t>
            </a:r>
          </a:p>
        </p:txBody>
      </p:sp>
      <p:sp>
        <p:nvSpPr>
          <p:cNvPr id="12" name="Rectangle 11">
            <a:extLst>
              <a:ext uri="{FF2B5EF4-FFF2-40B4-BE49-F238E27FC236}">
                <a16:creationId xmlns:a16="http://schemas.microsoft.com/office/drawing/2014/main" xmlns="" id="{A9606C3E-5729-42B9-AE12-07DB4DB91ED8}"/>
              </a:ext>
            </a:extLst>
          </p:cNvPr>
          <p:cNvSpPr/>
          <p:nvPr/>
        </p:nvSpPr>
        <p:spPr>
          <a:xfrm>
            <a:off x="4258782" y="6219755"/>
            <a:ext cx="2037308" cy="523220"/>
          </a:xfrm>
          <a:prstGeom prst="rect">
            <a:avLst/>
          </a:prstGeom>
        </p:spPr>
        <p:txBody>
          <a:bodyPr wrap="square">
            <a:spAutoFit/>
          </a:bodyPr>
          <a:lstStyle/>
          <a:p>
            <a:r>
              <a:rPr lang="en-GB" sz="1400" dirty="0"/>
              <a:t>Removes closed polylines</a:t>
            </a:r>
          </a:p>
        </p:txBody>
      </p:sp>
      <p:sp>
        <p:nvSpPr>
          <p:cNvPr id="13" name="Rectangle 12">
            <a:extLst>
              <a:ext uri="{FF2B5EF4-FFF2-40B4-BE49-F238E27FC236}">
                <a16:creationId xmlns:a16="http://schemas.microsoft.com/office/drawing/2014/main" xmlns="" id="{355FCD62-1C29-46B2-BAC2-A1F076B2FCD9}"/>
              </a:ext>
            </a:extLst>
          </p:cNvPr>
          <p:cNvSpPr/>
          <p:nvPr/>
        </p:nvSpPr>
        <p:spPr>
          <a:xfrm>
            <a:off x="7867650" y="2238077"/>
            <a:ext cx="2169784" cy="523220"/>
          </a:xfrm>
          <a:prstGeom prst="rect">
            <a:avLst/>
          </a:prstGeom>
        </p:spPr>
        <p:txBody>
          <a:bodyPr wrap="square">
            <a:spAutoFit/>
          </a:bodyPr>
          <a:lstStyle/>
          <a:p>
            <a:r>
              <a:rPr lang="en-GB" sz="1400" dirty="0"/>
              <a:t>Breaks geometries at shared vertices</a:t>
            </a:r>
          </a:p>
        </p:txBody>
      </p:sp>
      <p:sp>
        <p:nvSpPr>
          <p:cNvPr id="14" name="Rectangle 13">
            <a:extLst>
              <a:ext uri="{FF2B5EF4-FFF2-40B4-BE49-F238E27FC236}">
                <a16:creationId xmlns:a16="http://schemas.microsoft.com/office/drawing/2014/main" xmlns="" id="{824F8C3F-4C67-4D50-97CB-EEB2BBCFECBB}"/>
              </a:ext>
            </a:extLst>
          </p:cNvPr>
          <p:cNvSpPr/>
          <p:nvPr/>
        </p:nvSpPr>
        <p:spPr>
          <a:xfrm>
            <a:off x="7751982" y="4228916"/>
            <a:ext cx="2054170" cy="523220"/>
          </a:xfrm>
          <a:prstGeom prst="rect">
            <a:avLst/>
          </a:prstGeom>
        </p:spPr>
        <p:txBody>
          <a:bodyPr wrap="square">
            <a:spAutoFit/>
          </a:bodyPr>
          <a:lstStyle/>
          <a:p>
            <a:r>
              <a:rPr lang="en-GB" sz="1400" dirty="0"/>
              <a:t>Merges lines between intersections</a:t>
            </a:r>
          </a:p>
        </p:txBody>
      </p:sp>
      <p:sp>
        <p:nvSpPr>
          <p:cNvPr id="15" name="Rectangle 14">
            <a:extLst>
              <a:ext uri="{FF2B5EF4-FFF2-40B4-BE49-F238E27FC236}">
                <a16:creationId xmlns:a16="http://schemas.microsoft.com/office/drawing/2014/main" xmlns="" id="{0F1C98AA-844A-4E65-81FC-976A7AEC4B47}"/>
              </a:ext>
            </a:extLst>
          </p:cNvPr>
          <p:cNvSpPr/>
          <p:nvPr/>
        </p:nvSpPr>
        <p:spPr>
          <a:xfrm>
            <a:off x="7751982" y="6219755"/>
            <a:ext cx="1907025" cy="738664"/>
          </a:xfrm>
          <a:prstGeom prst="rect">
            <a:avLst/>
          </a:prstGeom>
        </p:spPr>
        <p:txBody>
          <a:bodyPr wrap="square">
            <a:spAutoFit/>
          </a:bodyPr>
          <a:lstStyle/>
          <a:p>
            <a:r>
              <a:rPr lang="en-GB" sz="1400" dirty="0"/>
              <a:t>Removes orphans (lines not connected to any other line)</a:t>
            </a:r>
          </a:p>
        </p:txBody>
      </p:sp>
      <p:sp>
        <p:nvSpPr>
          <p:cNvPr id="16" name="Rectangle 15">
            <a:extLst>
              <a:ext uri="{FF2B5EF4-FFF2-40B4-BE49-F238E27FC236}">
                <a16:creationId xmlns:a16="http://schemas.microsoft.com/office/drawing/2014/main" xmlns="" id="{261C4643-BF92-463B-839A-4882578CB116}"/>
              </a:ext>
            </a:extLst>
          </p:cNvPr>
          <p:cNvSpPr/>
          <p:nvPr/>
        </p:nvSpPr>
        <p:spPr>
          <a:xfrm>
            <a:off x="4258782" y="4243184"/>
            <a:ext cx="2299592" cy="523220"/>
          </a:xfrm>
          <a:prstGeom prst="rect">
            <a:avLst/>
          </a:prstGeom>
        </p:spPr>
        <p:txBody>
          <a:bodyPr wrap="square">
            <a:spAutoFit/>
          </a:bodyPr>
          <a:lstStyle/>
          <a:p>
            <a:r>
              <a:rPr lang="en-GB" sz="1400" dirty="0"/>
              <a:t>Removes duplicate and/or overlapping geometries</a:t>
            </a:r>
          </a:p>
        </p:txBody>
      </p:sp>
      <p:sp>
        <p:nvSpPr>
          <p:cNvPr id="18" name="Rectangle 17">
            <a:extLst>
              <a:ext uri="{FF2B5EF4-FFF2-40B4-BE49-F238E27FC236}">
                <a16:creationId xmlns:a16="http://schemas.microsoft.com/office/drawing/2014/main" xmlns="" id="{93E6F6A6-9173-41D4-B483-D7703015C8D5}"/>
              </a:ext>
            </a:extLst>
          </p:cNvPr>
          <p:cNvSpPr/>
          <p:nvPr/>
        </p:nvSpPr>
        <p:spPr bwMode="auto">
          <a:xfrm>
            <a:off x="7867649" y="709613"/>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xmlns="" id="{7DBC441E-6774-4EF8-B5C8-4320134A5962}"/>
              </a:ext>
            </a:extLst>
          </p:cNvPr>
          <p:cNvSpPr/>
          <p:nvPr/>
        </p:nvSpPr>
        <p:spPr bwMode="auto">
          <a:xfrm>
            <a:off x="4311771" y="709613"/>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20" name="Rectangle 19">
            <a:extLst>
              <a:ext uri="{FF2B5EF4-FFF2-40B4-BE49-F238E27FC236}">
                <a16:creationId xmlns:a16="http://schemas.microsoft.com/office/drawing/2014/main" xmlns="" id="{798FA47F-BE84-43C3-912C-07D5C4E8F328}"/>
              </a:ext>
            </a:extLst>
          </p:cNvPr>
          <p:cNvSpPr/>
          <p:nvPr/>
        </p:nvSpPr>
        <p:spPr bwMode="auto">
          <a:xfrm>
            <a:off x="755894" y="709613"/>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dirty="0">
              <a:ln>
                <a:noFill/>
              </a:ln>
              <a:solidFill>
                <a:schemeClr val="tx1"/>
              </a:solidFill>
              <a:effectLst/>
              <a:latin typeface="Arial" charset="0"/>
              <a:cs typeface="Arial" charset="0"/>
            </a:endParaRPr>
          </a:p>
        </p:txBody>
      </p:sp>
      <p:sp>
        <p:nvSpPr>
          <p:cNvPr id="21" name="Rectangle 20">
            <a:extLst>
              <a:ext uri="{FF2B5EF4-FFF2-40B4-BE49-F238E27FC236}">
                <a16:creationId xmlns:a16="http://schemas.microsoft.com/office/drawing/2014/main" xmlns="" id="{B4B3DF36-08FD-462C-B033-5E759A0BFEC4}"/>
              </a:ext>
            </a:extLst>
          </p:cNvPr>
          <p:cNvSpPr/>
          <p:nvPr/>
        </p:nvSpPr>
        <p:spPr bwMode="auto">
          <a:xfrm>
            <a:off x="7878294"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2" name="Rectangle 21">
            <a:extLst>
              <a:ext uri="{FF2B5EF4-FFF2-40B4-BE49-F238E27FC236}">
                <a16:creationId xmlns:a16="http://schemas.microsoft.com/office/drawing/2014/main" xmlns="" id="{4F22A577-9976-4049-973B-A008A75483F2}"/>
              </a:ext>
            </a:extLst>
          </p:cNvPr>
          <p:cNvSpPr/>
          <p:nvPr/>
        </p:nvSpPr>
        <p:spPr bwMode="auto">
          <a:xfrm>
            <a:off x="4322416"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3" name="Rectangle 22">
            <a:extLst>
              <a:ext uri="{FF2B5EF4-FFF2-40B4-BE49-F238E27FC236}">
                <a16:creationId xmlns:a16="http://schemas.microsoft.com/office/drawing/2014/main" xmlns=""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xmlns="" id="{3325B07C-2B07-4704-9EEA-1E6607ADC55E}"/>
              </a:ext>
            </a:extLst>
          </p:cNvPr>
          <p:cNvSpPr/>
          <p:nvPr/>
        </p:nvSpPr>
        <p:spPr bwMode="auto">
          <a:xfrm>
            <a:off x="7878294" y="477975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5" name="Rectangle 24">
            <a:extLst>
              <a:ext uri="{FF2B5EF4-FFF2-40B4-BE49-F238E27FC236}">
                <a16:creationId xmlns:a16="http://schemas.microsoft.com/office/drawing/2014/main" xmlns="" id="{2A15BA60-6DE5-4F2E-97DA-3ADE1F400809}"/>
              </a:ext>
            </a:extLst>
          </p:cNvPr>
          <p:cNvSpPr/>
          <p:nvPr/>
        </p:nvSpPr>
        <p:spPr bwMode="auto">
          <a:xfrm>
            <a:off x="4322416" y="477975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6" name="Rectangle 25">
            <a:extLst>
              <a:ext uri="{FF2B5EF4-FFF2-40B4-BE49-F238E27FC236}">
                <a16:creationId xmlns:a16="http://schemas.microsoft.com/office/drawing/2014/main" xmlns="" id="{9CD1A4AD-C739-411D-9818-837A7A86A311}"/>
              </a:ext>
            </a:extLst>
          </p:cNvPr>
          <p:cNvSpPr/>
          <p:nvPr/>
        </p:nvSpPr>
        <p:spPr bwMode="auto">
          <a:xfrm>
            <a:off x="766538" y="477975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97897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4" name="Picture 3">
            <a:extLst>
              <a:ext uri="{FF2B5EF4-FFF2-40B4-BE49-F238E27FC236}">
                <a16:creationId xmlns:a16="http://schemas.microsoft.com/office/drawing/2014/main" xmlns=""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Tree>
    <p:extLst>
      <p:ext uri="{BB962C8B-B14F-4D97-AF65-F5344CB8AC3E}">
        <p14:creationId xmlns:p14="http://schemas.microsoft.com/office/powerpoint/2010/main" val="394278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5" name="Picture 4">
            <a:extLst>
              <a:ext uri="{FF2B5EF4-FFF2-40B4-BE49-F238E27FC236}">
                <a16:creationId xmlns:a16="http://schemas.microsoft.com/office/drawing/2014/main" xmlns="" id="{56026D98-5920-4CE8-9860-524263083896}"/>
              </a:ext>
            </a:extLst>
          </p:cNvPr>
          <p:cNvPicPr>
            <a:picLocks noChangeAspect="1"/>
          </p:cNvPicPr>
          <p:nvPr/>
        </p:nvPicPr>
        <p:blipFill>
          <a:blip r:embed="rId2"/>
          <a:stretch>
            <a:fillRect/>
          </a:stretch>
        </p:blipFill>
        <p:spPr>
          <a:xfrm>
            <a:off x="825254" y="709613"/>
            <a:ext cx="2845045" cy="3878593"/>
          </a:xfrm>
          <a:prstGeom prst="rect">
            <a:avLst/>
          </a:prstGeom>
        </p:spPr>
      </p:pic>
      <p:sp>
        <p:nvSpPr>
          <p:cNvPr id="6" name="Rectangle 5">
            <a:extLst>
              <a:ext uri="{FF2B5EF4-FFF2-40B4-BE49-F238E27FC236}">
                <a16:creationId xmlns:a16="http://schemas.microsoft.com/office/drawing/2014/main" xmlns="" id="{79D2CE86-9490-4BF0-ABA1-C7B0B2D4AD6E}"/>
              </a:ext>
            </a:extLst>
          </p:cNvPr>
          <p:cNvSpPr/>
          <p:nvPr/>
        </p:nvSpPr>
        <p:spPr>
          <a:xfrm>
            <a:off x="5345113" y="709613"/>
            <a:ext cx="4951412" cy="3785652"/>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If the user wishes to load the error layer, they must specify a unique id column. If there is no unique id column the user must create it prior to cleaning.</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Settings</a:t>
            </a:r>
            <a:r>
              <a:rPr lang="en-GB" sz="1200" dirty="0">
                <a:solidFill>
                  <a:srgbClr val="24292E"/>
                </a:solidFill>
                <a:latin typeface="Arial" panose="020B0604020202020204" pitchFamily="34" charset="0"/>
                <a:cs typeface="Arial" panose="020B0604020202020204" pitchFamily="34" charset="0"/>
              </a:rPr>
              <a:t> Define which topological errors should be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xmlns="" id="{92EB1186-F596-4A5C-9718-DBF7B342A687}"/>
              </a:ext>
            </a:extLst>
          </p:cNvPr>
          <p:cNvPicPr>
            <a:picLocks noChangeAspect="1"/>
          </p:cNvPicPr>
          <p:nvPr/>
        </p:nvPicPr>
        <p:blipFill>
          <a:blip r:embed="rId3"/>
          <a:stretch>
            <a:fillRect/>
          </a:stretch>
        </p:blipFill>
        <p:spPr>
          <a:xfrm>
            <a:off x="3786317" y="1931062"/>
            <a:ext cx="1344483" cy="2657144"/>
          </a:xfrm>
          <a:prstGeom prst="rect">
            <a:avLst/>
          </a:prstGeom>
        </p:spPr>
      </p:pic>
      <p:cxnSp>
        <p:nvCxnSpPr>
          <p:cNvPr id="9" name="Connector: Elbow 8">
            <a:extLst>
              <a:ext uri="{FF2B5EF4-FFF2-40B4-BE49-F238E27FC236}">
                <a16:creationId xmlns:a16="http://schemas.microsoft.com/office/drawing/2014/main" xmlns="" id="{86C6530D-C771-419F-99DB-B7C805554B07}"/>
              </a:ext>
            </a:extLst>
          </p:cNvPr>
          <p:cNvCxnSpPr>
            <a:cxnSpLocks/>
            <a:endCxn id="3" idx="2"/>
          </p:cNvCxnSpPr>
          <p:nvPr/>
        </p:nvCxnSpPr>
        <p:spPr bwMode="auto">
          <a:xfrm>
            <a:off x="1418897" y="4393324"/>
            <a:ext cx="3039662" cy="194882"/>
          </a:xfrm>
          <a:prstGeom prst="bentConnector4">
            <a:avLst>
              <a:gd name="adj1" fmla="val 215"/>
              <a:gd name="adj2" fmla="val 492354"/>
            </a:avLst>
          </a:prstGeom>
          <a:solidFill>
            <a:schemeClr val="accent1"/>
          </a:solidFill>
          <a:ln w="19050" cap="flat" cmpd="sng" algn="ctr">
            <a:solidFill>
              <a:srgbClr val="0072D6"/>
            </a:solidFill>
            <a:prstDash val="solid"/>
            <a:round/>
            <a:headEnd type="none" w="med" len="med"/>
            <a:tailEnd type="triangle"/>
          </a:ln>
          <a:effectLst/>
        </p:spPr>
      </p:cxnSp>
    </p:spTree>
    <p:extLst>
      <p:ext uri="{BB962C8B-B14F-4D97-AF65-F5344CB8AC3E}">
        <p14:creationId xmlns:p14="http://schemas.microsoft.com/office/powerpoint/2010/main" val="3457103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9448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smtClean="0">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smtClean="0">
                <a:latin typeface="Gill Sans"/>
                <a:cs typeface="Gill Sans"/>
              </a:rPr>
              <a:t>Who we are</a:t>
            </a:r>
            <a:endParaRPr lang="en-GB" sz="1400" b="1" dirty="0">
              <a:latin typeface="Gill Sans"/>
              <a:cs typeface="Gill Sans"/>
            </a:endParaRPr>
          </a:p>
          <a:p>
            <a:pPr>
              <a:lnSpc>
                <a:spcPct val="150000"/>
              </a:lnSpc>
            </a:pPr>
            <a:endParaRPr lang="en-GB" sz="1400" dirty="0" smtClean="0">
              <a:latin typeface="Gill Sans"/>
              <a:cs typeface="Gill Sans"/>
            </a:endParaRPr>
          </a:p>
          <a:p>
            <a:pPr>
              <a:lnSpc>
                <a:spcPct val="150000"/>
              </a:lnSpc>
            </a:pPr>
            <a:endParaRPr lang="en-GB" sz="1400" dirty="0" smtClean="0">
              <a:latin typeface="Gill Sans"/>
              <a:cs typeface="Gill Sans"/>
            </a:endParaRPr>
          </a:p>
          <a:p>
            <a:pPr>
              <a:lnSpc>
                <a:spcPct val="150000"/>
              </a:lnSpc>
            </a:pPr>
            <a:r>
              <a:rPr lang="en-GB" sz="1400" b="1" dirty="0" smtClean="0">
                <a:latin typeface="Gill Sans"/>
                <a:cs typeface="Gill Sans"/>
              </a:rPr>
              <a:t>Jorge Gil </a:t>
            </a:r>
            <a:r>
              <a:rPr lang="en-GB" sz="1400" dirty="0" smtClean="0">
                <a:latin typeface="Gill Sans"/>
                <a:cs typeface="Gill Sans"/>
              </a:rPr>
              <a:t>MSc, PhD</a:t>
            </a:r>
          </a:p>
          <a:p>
            <a:pPr>
              <a:lnSpc>
                <a:spcPct val="150000"/>
              </a:lnSpc>
            </a:pPr>
            <a:r>
              <a:rPr lang="en-GB" sz="1400" dirty="0" smtClean="0">
                <a:latin typeface="Gill Sans"/>
                <a:cs typeface="Gill Sans"/>
              </a:rPr>
              <a:t>Researcher UCL, Chalmers, TU Delft</a:t>
            </a:r>
          </a:p>
          <a:p>
            <a:pPr>
              <a:lnSpc>
                <a:spcPct val="150000"/>
              </a:lnSpc>
            </a:pPr>
            <a:r>
              <a:rPr lang="en-GB" sz="1400" dirty="0" smtClean="0">
                <a:latin typeface="Gill Sans"/>
                <a:cs typeface="Gill Sans"/>
              </a:rPr>
              <a:t>Open Source GIS consultant and developer</a:t>
            </a:r>
          </a:p>
          <a:p>
            <a:pPr>
              <a:lnSpc>
                <a:spcPct val="150000"/>
              </a:lnSpc>
            </a:pPr>
            <a:r>
              <a:rPr lang="en-GB" sz="1400" i="1" dirty="0" smtClean="0">
                <a:latin typeface="Gill Sans"/>
                <a:cs typeface="Gill Sans"/>
              </a:rPr>
              <a:t>Author </a:t>
            </a:r>
            <a:r>
              <a:rPr lang="en-GB" sz="1400" i="1" dirty="0">
                <a:latin typeface="Gill Sans"/>
                <a:cs typeface="Gill Sans"/>
              </a:rPr>
              <a:t>‘Space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Abhimanyu</a:t>
            </a:r>
            <a:r>
              <a:rPr lang="en-GB" sz="1400" b="1" dirty="0">
                <a:latin typeface="Gill Sans"/>
                <a:cs typeface="Gill Sans"/>
              </a:rPr>
              <a:t> </a:t>
            </a:r>
            <a:r>
              <a:rPr lang="en-GB" sz="1400" b="1" dirty="0" err="1" smtClean="0">
                <a:latin typeface="Gill Sans"/>
                <a:cs typeface="Gill Sans"/>
              </a:rPr>
              <a:t>Acharya</a:t>
            </a:r>
            <a:r>
              <a:rPr lang="en-GB" sz="1400" b="1" dirty="0" smtClean="0">
                <a:latin typeface="Gill Sans"/>
                <a:cs typeface="Gill Sans"/>
              </a:rPr>
              <a:t> </a:t>
            </a:r>
            <a:r>
              <a:rPr lang="en-GB" sz="1400" dirty="0" smtClean="0">
                <a:latin typeface="Gill Sans"/>
                <a:cs typeface="Gill Sans"/>
              </a:rPr>
              <a:t>MSc?</a:t>
            </a:r>
          </a:p>
          <a:p>
            <a:pPr>
              <a:lnSpc>
                <a:spcPct val="150000"/>
              </a:lnSpc>
            </a:pPr>
            <a:r>
              <a:rPr lang="en-GB" sz="1400" dirty="0" smtClean="0">
                <a:latin typeface="Gill Sans"/>
                <a:cs typeface="Gill Sans"/>
              </a:rPr>
              <a:t>Associate, Space Syntax Ltd</a:t>
            </a:r>
          </a:p>
          <a:p>
            <a:pPr>
              <a:lnSpc>
                <a:spcPct val="150000"/>
              </a:lnSpc>
            </a:pPr>
            <a:endParaRPr lang="en-GB" sz="1400" dirty="0" smtClean="0">
              <a:latin typeface="Gill Sans"/>
              <a:cs typeface="Gill Sans"/>
            </a:endParaRPr>
          </a:p>
          <a:p>
            <a:pPr>
              <a:lnSpc>
                <a:spcPct val="150000"/>
              </a:lnSpc>
            </a:pPr>
            <a:r>
              <a:rPr lang="en-GB" sz="1400" b="1" dirty="0" err="1" smtClean="0">
                <a:latin typeface="Gill Sans"/>
                <a:cs typeface="Gill Sans"/>
              </a:rPr>
              <a:t>Ioanna</a:t>
            </a:r>
            <a:r>
              <a:rPr lang="en-GB" sz="1400" b="1" dirty="0" smtClean="0">
                <a:latin typeface="Gill Sans"/>
                <a:cs typeface="Gill Sans"/>
              </a:rPr>
              <a:t> </a:t>
            </a:r>
            <a:r>
              <a:rPr lang="en-GB" sz="1400" b="1" dirty="0" err="1" smtClean="0">
                <a:latin typeface="Gill Sans"/>
                <a:cs typeface="Gill Sans"/>
              </a:rPr>
              <a:t>Kolovou</a:t>
            </a:r>
            <a:r>
              <a:rPr lang="en-GB" sz="1400" b="1" dirty="0" smtClean="0">
                <a:latin typeface="Gill Sans"/>
                <a:cs typeface="Gill Sans"/>
              </a:rPr>
              <a:t> </a:t>
            </a:r>
            <a:r>
              <a:rPr lang="en-GB" sz="1400" dirty="0" smtClean="0">
                <a:latin typeface="Gill Sans"/>
                <a:cs typeface="Gill Sans"/>
              </a:rPr>
              <a:t>MSc</a:t>
            </a:r>
          </a:p>
          <a:p>
            <a:pPr>
              <a:lnSpc>
                <a:spcPct val="150000"/>
              </a:lnSpc>
            </a:pPr>
            <a:r>
              <a:rPr lang="en-GB" sz="1400" dirty="0" smtClean="0">
                <a:latin typeface="Gill Sans"/>
                <a:cs typeface="Gill Sans"/>
              </a:rPr>
              <a:t>Associate</a:t>
            </a:r>
            <a:r>
              <a:rPr lang="en-GB" sz="1400" dirty="0">
                <a:latin typeface="Gill Sans"/>
                <a:cs typeface="Gill Sans"/>
              </a:rPr>
              <a:t>, Space Syntax Ltd</a:t>
            </a:r>
          </a:p>
          <a:p>
            <a:pPr>
              <a:lnSpc>
                <a:spcPct val="150000"/>
              </a:lnSpc>
            </a:pPr>
            <a:endParaRPr lang="en-GB" sz="1400" dirty="0" smtClean="0">
              <a:latin typeface="Gill Sans"/>
              <a:cs typeface="Gill Sans"/>
            </a:endParaRPr>
          </a:p>
          <a:p>
            <a:pPr>
              <a:lnSpc>
                <a:spcPct val="150000"/>
              </a:lnSpc>
            </a:pPr>
            <a:r>
              <a:rPr lang="en-GB" sz="1400" b="1" dirty="0" smtClean="0">
                <a:latin typeface="Gill Sans"/>
                <a:cs typeface="Gill Sans"/>
              </a:rPr>
              <a:t>Stephen Law</a:t>
            </a:r>
            <a:r>
              <a:rPr lang="en-GB" sz="1400" dirty="0" smtClean="0">
                <a:latin typeface="Gill Sans"/>
                <a:cs typeface="Gill Sans"/>
              </a:rPr>
              <a:t> MSc, PhD</a:t>
            </a:r>
          </a:p>
          <a:p>
            <a:pPr>
              <a:lnSpc>
                <a:spcPct val="150000"/>
              </a:lnSpc>
            </a:pPr>
            <a:r>
              <a:rPr lang="en-GB" sz="1400" dirty="0" smtClean="0">
                <a:latin typeface="Gill Sans"/>
                <a:cs typeface="Gill Sans"/>
              </a:rPr>
              <a:t>Researcher Turing Institute, UCL</a:t>
            </a:r>
            <a:endParaRPr lang="en-GB" sz="1400" dirty="0">
              <a:latin typeface="Gill Sans"/>
              <a:cs typeface="Gill Sans"/>
            </a:endParaRPr>
          </a:p>
          <a:p>
            <a:pPr>
              <a:lnSpc>
                <a:spcPct val="150000"/>
              </a:lnSpc>
            </a:pPr>
            <a:r>
              <a:rPr lang="en-GB" sz="1400" dirty="0" smtClean="0">
                <a:latin typeface="Gill Sans"/>
                <a:cs typeface="Gill Sans"/>
              </a:rPr>
              <a:t>Associate, Space Syntax Ltd</a:t>
            </a:r>
          </a:p>
        </p:txBody>
      </p:sp>
      <p:sp>
        <p:nvSpPr>
          <p:cNvPr id="7" name="Oval 6"/>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err="1">
                <a:solidFill>
                  <a:srgbClr val="FF6600"/>
                </a:solidFill>
                <a:latin typeface="Gill Sans"/>
                <a:cs typeface="Gill Sans"/>
              </a:rPr>
              <a:t>segmenter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48591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
        <p:nvSpPr>
          <p:cNvPr id="6" name="Oval 5"/>
          <p:cNvSpPr/>
          <p:nvPr/>
        </p:nvSpPr>
        <p:spPr bwMode="auto">
          <a:xfrm>
            <a:off x="456838" y="2676878"/>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23667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layers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Task 3</a:t>
            </a:r>
            <a:endParaRPr lang="en-US" dirty="0">
              <a:solidFill>
                <a:srgbClr val="FF6600"/>
              </a:solidFill>
              <a:latin typeface="Gill Sans"/>
              <a:cs typeface="Gill Sans"/>
            </a:endParaRPr>
          </a:p>
        </p:txBody>
      </p:sp>
      <p:sp>
        <p:nvSpPr>
          <p:cNvPr id="2" name="Oval 1"/>
          <p:cNvSpPr/>
          <p:nvPr/>
        </p:nvSpPr>
        <p:spPr bwMode="auto">
          <a:xfrm>
            <a:off x="456838" y="3142819"/>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3A0F7-FE9E-42B7-BBB4-44022CA24CF8}"/>
              </a:ext>
            </a:extLst>
          </p:cNvPr>
          <p:cNvPicPr>
            <a:picLocks noChangeAspect="1"/>
          </p:cNvPicPr>
          <p:nvPr/>
        </p:nvPicPr>
        <p:blipFill>
          <a:blip r:embed="rId2"/>
          <a:stretch>
            <a:fillRect/>
          </a:stretch>
        </p:blipFill>
        <p:spPr>
          <a:xfrm>
            <a:off x="736600" y="563063"/>
            <a:ext cx="8518875" cy="512653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xmlns="" id="{C8765E5C-1233-48D0-BF58-3932883ED395}"/>
              </a:ext>
            </a:extLst>
          </p:cNvPr>
          <p:cNvSpPr/>
          <p:nvPr/>
        </p:nvSpPr>
        <p:spPr>
          <a:xfrm>
            <a:off x="814270" y="5842056"/>
            <a:ext cx="8463293"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The default display style but can be changed by editing the .</a:t>
            </a:r>
            <a:r>
              <a:rPr lang="en-GB" sz="1400" dirty="0" err="1">
                <a:solidFill>
                  <a:srgbClr val="24292E"/>
                </a:solidFill>
                <a:latin typeface="Arial" panose="020B0604020202020204" pitchFamily="34" charset="0"/>
                <a:cs typeface="Arial" panose="020B0604020202020204" pitchFamily="34" charset="0"/>
              </a:rPr>
              <a:t>qml</a:t>
            </a:r>
            <a:r>
              <a:rPr lang="en-GB" sz="1400" dirty="0">
                <a:solidFill>
                  <a:srgbClr val="24292E"/>
                </a:solidFill>
                <a:latin typeface="Arial" panose="020B0604020202020204" pitchFamily="34" charset="0"/>
                <a:cs typeface="Arial" panose="020B0604020202020204" pitchFamily="34" charset="0"/>
              </a:rPr>
              <a:t> file in the plugin folder.</a:t>
            </a:r>
            <a:endParaRPr lang="en-US" sz="14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835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a16="http://schemas.microsoft.com/office/drawing/2014/main" xmlns=""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xmlns=""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a16="http://schemas.microsoft.com/office/drawing/2014/main" xmlns=""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a16="http://schemas.microsoft.com/office/drawing/2014/main" xmlns=""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a16="http://schemas.microsoft.com/office/drawing/2014/main" xmlns=""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2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xmlns=""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xmlns=""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a16="http://schemas.microsoft.com/office/drawing/2014/main" xmlns=""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a16="http://schemas.microsoft.com/office/drawing/2014/main" xmlns=""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xmlns=""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xmlns=""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xmlns=""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xmlns=""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xmlns=""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xmlns=""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60094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xmlns=""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xmlns=""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xmlns=""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xmlns=""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xmlns=""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xmlns=""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xmlns=""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Tree>
    <p:extLst>
      <p:ext uri="{BB962C8B-B14F-4D97-AF65-F5344CB8AC3E}">
        <p14:creationId xmlns:p14="http://schemas.microsoft.com/office/powerpoint/2010/main" val="3624784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xmlns=""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xmlns=""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xmlns=""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xmlns=""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xmlns=""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xmlns=""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a16="http://schemas.microsoft.com/office/drawing/2014/main" xmlns=""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a16="http://schemas.microsoft.com/office/drawing/2014/main" xmlns=""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a16="http://schemas.microsoft.com/office/drawing/2014/main" xmlns=""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xmlns=""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60983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861066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r>
              <a:rPr lang="en-GB" sz="1200" dirty="0"/>
              <a:t/>
            </a:r>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0391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Introduction</a:t>
            </a:r>
            <a:endParaRPr lang="en-US" dirty="0">
              <a:solidFill>
                <a:srgbClr val="FF6600"/>
              </a:solidFill>
              <a:latin typeface="Gill Sans"/>
              <a:cs typeface="Gill Sans"/>
            </a:endParaRPr>
          </a:p>
        </p:txBody>
      </p:sp>
      <p:pic>
        <p:nvPicPr>
          <p:cNvPr id="2" name="Picture 1"/>
          <p:cNvPicPr>
            <a:picLocks noChangeAspect="1"/>
          </p:cNvPicPr>
          <p:nvPr/>
        </p:nvPicPr>
        <p:blipFill rotWithShape="1">
          <a:blip r:embed="rId2"/>
          <a:srcRect l="18530" t="14799" r="21269" b="4550"/>
          <a:stretch/>
        </p:blipFill>
        <p:spPr>
          <a:xfrm>
            <a:off x="790514" y="709613"/>
            <a:ext cx="7050150" cy="5903119"/>
          </a:xfrm>
          <a:prstGeom prst="rect">
            <a:avLst/>
          </a:prstGeom>
        </p:spPr>
      </p:pic>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1345842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275608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Exploration and interpretation of the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Task 4</a:t>
            </a:r>
            <a:endParaRPr lang="en-US" dirty="0">
              <a:solidFill>
                <a:srgbClr val="FF6600"/>
              </a:solidFill>
              <a:latin typeface="Gill Sans"/>
              <a:cs typeface="Gill Sans"/>
            </a:endParaRPr>
          </a:p>
        </p:txBody>
      </p:sp>
      <p:sp>
        <p:nvSpPr>
          <p:cNvPr id="2" name="Oval 1"/>
          <p:cNvSpPr/>
          <p:nvPr/>
        </p:nvSpPr>
        <p:spPr bwMode="auto">
          <a:xfrm>
            <a:off x="456838" y="4038157"/>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
        <p:nvSpPr>
          <p:cNvPr id="3" name="Oval 2"/>
          <p:cNvSpPr/>
          <p:nvPr/>
        </p:nvSpPr>
        <p:spPr bwMode="auto">
          <a:xfrm>
            <a:off x="456838" y="4494961"/>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60569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a:t>
            </a:r>
            <a:r>
              <a:rPr lang="en-GB" sz="1400" b="1" dirty="0" smtClean="0">
                <a:latin typeface="Gill Sans"/>
                <a:cs typeface="Gill Sans"/>
              </a:rPr>
              <a:t>research</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Questions and Discussion</a:t>
            </a:r>
            <a:endParaRPr lang="en-US" dirty="0">
              <a:solidFill>
                <a:srgbClr val="FF6600"/>
              </a:solidFill>
              <a:latin typeface="Gill Sans"/>
              <a:cs typeface="Gill Sans"/>
            </a:endParaRPr>
          </a:p>
        </p:txBody>
      </p:sp>
      <p:sp>
        <p:nvSpPr>
          <p:cNvPr id="2" name="Oval 1"/>
          <p:cNvSpPr/>
          <p:nvPr/>
        </p:nvSpPr>
        <p:spPr bwMode="auto">
          <a:xfrm>
            <a:off x="456838" y="4933495"/>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2475036"/>
          </a:xfrm>
          <a:prstGeom prst="rect">
            <a:avLst/>
          </a:prstGeom>
          <a:noFill/>
        </p:spPr>
        <p:txBody>
          <a:bodyPr wrap="square" rtlCol="0">
            <a:spAutoFit/>
          </a:bodyPr>
          <a:lstStyle/>
          <a:p>
            <a:pPr>
              <a:lnSpc>
                <a:spcPct val="150000"/>
              </a:lnSpc>
            </a:pPr>
            <a:r>
              <a:rPr lang="en-GB" sz="2000" b="1" dirty="0" smtClean="0">
                <a:latin typeface="Gill Sans"/>
                <a:cs typeface="Gill Sans"/>
              </a:rPr>
              <a:t>Thank you!</a:t>
            </a:r>
            <a:endParaRPr lang="en-GB" sz="2000" b="1" dirty="0">
              <a:latin typeface="Gill Sans"/>
              <a:cs typeface="Gill Sans"/>
            </a:endParaRP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SST repository:</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SST mailing list:</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Space Syntax mailing list:</a:t>
            </a:r>
          </a:p>
        </p:txBody>
      </p:sp>
    </p:spTree>
    <p:extLst>
      <p:ext uri="{BB962C8B-B14F-4D97-AF65-F5344CB8AC3E}">
        <p14:creationId xmlns:p14="http://schemas.microsoft.com/office/powerpoint/2010/main" val="175908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smtClean="0">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smtClean="0">
                <a:latin typeface="Gill Sans"/>
                <a:cs typeface="Gill Sans"/>
              </a:rPr>
              <a:t>Who are you?</a:t>
            </a:r>
            <a:endParaRPr lang="en-GB" sz="1400" b="1" dirty="0">
              <a:latin typeface="Gill Sans"/>
              <a:cs typeface="Gill Sans"/>
            </a:endParaRP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Name and affiliation</a:t>
            </a:r>
            <a:endParaRPr lang="en-GB" sz="1400" dirty="0">
              <a:latin typeface="Gill Sans"/>
              <a:cs typeface="Gill Sans"/>
            </a:endParaRPr>
          </a:p>
        </p:txBody>
      </p:sp>
      <p:sp>
        <p:nvSpPr>
          <p:cNvPr id="7" name="Oval 6"/>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7245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smtClean="0">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smtClean="0">
                <a:latin typeface="Gill Sans"/>
                <a:cs typeface="Gill Sans"/>
              </a:rPr>
              <a:t>Who are you?</a:t>
            </a:r>
            <a:endParaRPr lang="en-GB" sz="1400" b="1" dirty="0">
              <a:latin typeface="Gill Sans"/>
              <a:cs typeface="Gill Sans"/>
            </a:endParaRP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Name and affiliation</a:t>
            </a:r>
            <a:endParaRPr lang="en-GB" sz="1400" dirty="0">
              <a:latin typeface="Gill Sans"/>
              <a:cs typeface="Gill Sans"/>
            </a:endParaRPr>
          </a:p>
        </p:txBody>
      </p:sp>
      <p:graphicFrame>
        <p:nvGraphicFramePr>
          <p:cNvPr id="8" name="Table 7"/>
          <p:cNvGraphicFramePr>
            <a:graphicFrameLocks noGrp="1"/>
          </p:cNvGraphicFramePr>
          <p:nvPr>
            <p:extLst>
              <p:ext uri="{D42A27DB-BD31-4B8C-83A1-F6EECF244321}">
                <p14:modId xmlns:p14="http://schemas.microsoft.com/office/powerpoint/2010/main" val="3887044016"/>
              </p:ext>
            </p:extLst>
          </p:nvPr>
        </p:nvGraphicFramePr>
        <p:xfrm>
          <a:off x="5294944" y="2827733"/>
          <a:ext cx="5212296" cy="2407248"/>
        </p:xfrm>
        <a:graphic>
          <a:graphicData uri="http://schemas.openxmlformats.org/drawingml/2006/table">
            <a:tbl>
              <a:tblPr firstRow="1" bandRow="1"/>
              <a:tblGrid>
                <a:gridCol w="2013214"/>
                <a:gridCol w="1769897"/>
                <a:gridCol w="1429185"/>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smtClean="0">
                          <a:solidFill>
                            <a:schemeClr val="bg1"/>
                          </a:solidFill>
                          <a:latin typeface="Gill Sans"/>
                          <a:cs typeface="Gill Sans"/>
                        </a:rPr>
                        <a:t>Yes / Some</a:t>
                      </a:r>
                      <a:endParaRPr lang="en-US" sz="2000" b="0" dirty="0">
                        <a:solidFill>
                          <a:schemeClr val="bg1"/>
                        </a:solidFill>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smtClean="0">
                          <a:solidFill>
                            <a:schemeClr val="bg1"/>
                          </a:solidFill>
                          <a:latin typeface="Gill Sans"/>
                          <a:cs typeface="Gill Sans"/>
                        </a:rPr>
                        <a:t>No</a:t>
                      </a:r>
                      <a:endParaRPr lang="en-US" sz="2000" b="0" dirty="0">
                        <a:solidFill>
                          <a:schemeClr val="bg1"/>
                        </a:solidFill>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space syntax</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18</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8</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smtClean="0">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15</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11</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GIS</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12</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14</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QGIS</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9</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17</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r>
            </a:tbl>
          </a:graphicData>
        </a:graphic>
      </p:graphicFrame>
      <p:sp>
        <p:nvSpPr>
          <p:cNvPr id="9" name="TextBox 8"/>
          <p:cNvSpPr txBox="1"/>
          <p:nvPr/>
        </p:nvSpPr>
        <p:spPr>
          <a:xfrm>
            <a:off x="5304081" y="5273355"/>
            <a:ext cx="3264047"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a:t>
            </a:r>
            <a:r>
              <a:rPr lang="en-US" sz="1400" dirty="0" smtClean="0">
                <a:latin typeface="Gill Sans"/>
                <a:cs typeface="Gill Sans"/>
              </a:rPr>
              <a:t>xx </a:t>
            </a:r>
            <a:r>
              <a:rPr lang="en-US" sz="1400" dirty="0">
                <a:latin typeface="Gill Sans"/>
                <a:cs typeface="Gill Sans"/>
              </a:rPr>
              <a:t>participant’s </a:t>
            </a:r>
            <a:r>
              <a:rPr lang="en-US" sz="1400" dirty="0" smtClean="0">
                <a:latin typeface="Gill Sans"/>
                <a:cs typeface="Gill Sans"/>
              </a:rPr>
              <a:t>responses</a:t>
            </a:r>
            <a:endParaRPr lang="en-US" sz="1400" dirty="0">
              <a:latin typeface="Gill Sans"/>
              <a:cs typeface="Gill Sans"/>
            </a:endParaRPr>
          </a:p>
        </p:txBody>
      </p:sp>
      <p:sp>
        <p:nvSpPr>
          <p:cNvPr id="10" name="Oval 9"/>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1895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smtClean="0">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smtClean="0">
                <a:latin typeface="Gill Sans"/>
                <a:cs typeface="Gill Sans"/>
              </a:rPr>
              <a:t>Objectives</a:t>
            </a:r>
            <a:endParaRPr lang="en-GB" sz="1400" b="1" dirty="0">
              <a:latin typeface="Gill Sans"/>
              <a:cs typeface="Gill Sans"/>
            </a:endParaRP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Learn </a:t>
            </a:r>
            <a:r>
              <a:rPr lang="en-GB" sz="1400" dirty="0">
                <a:latin typeface="Gill Sans"/>
                <a:cs typeface="Gill Sans"/>
              </a:rPr>
              <a:t>how to use the 'Space Syntax Toolkit' (SST) for </a:t>
            </a:r>
            <a:r>
              <a:rPr lang="en-GB" sz="1400" dirty="0" smtClean="0">
                <a:latin typeface="Gill Sans"/>
                <a:cs typeface="Gill Sans"/>
              </a:rPr>
              <a:t>QGIS</a:t>
            </a: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Explore various space syntax analysis workflows in QGIS</a:t>
            </a:r>
          </a:p>
          <a:p>
            <a:pPr>
              <a:lnSpc>
                <a:spcPct val="150000"/>
              </a:lnSpc>
            </a:pPr>
            <a:endParaRPr lang="en-GB" sz="1400" dirty="0" smtClean="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smtClean="0">
                <a:latin typeface="Gill Sans"/>
                <a:cs typeface="Gill Sans"/>
              </a:rPr>
              <a:t>Main objective is not to…</a:t>
            </a: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Learn </a:t>
            </a:r>
            <a:r>
              <a:rPr lang="en-GB" sz="1400" dirty="0">
                <a:latin typeface="Gill Sans"/>
                <a:cs typeface="Gill Sans"/>
              </a:rPr>
              <a:t>about space syntax theory and </a:t>
            </a:r>
            <a:r>
              <a:rPr lang="en-GB" sz="1400" dirty="0" smtClean="0">
                <a:latin typeface="Gill Sans"/>
                <a:cs typeface="Gill Sans"/>
              </a:rPr>
              <a:t>methods</a:t>
            </a: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Learn </a:t>
            </a:r>
            <a:r>
              <a:rPr lang="en-GB" sz="1400" dirty="0">
                <a:latin typeface="Gill Sans"/>
                <a:cs typeface="Gill Sans"/>
              </a:rPr>
              <a:t>about </a:t>
            </a:r>
            <a:r>
              <a:rPr lang="en-GB" sz="1400" dirty="0" smtClean="0">
                <a:latin typeface="Gill Sans"/>
                <a:cs typeface="Gill Sans"/>
              </a:rPr>
              <a:t>the </a:t>
            </a:r>
            <a:r>
              <a:rPr lang="en-GB" sz="1400" dirty="0" err="1" smtClean="0">
                <a:latin typeface="Gill Sans"/>
                <a:cs typeface="Gill Sans"/>
              </a:rPr>
              <a:t>depthmapX</a:t>
            </a:r>
            <a:r>
              <a:rPr lang="en-GB" sz="1400" dirty="0" smtClean="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a:t>
            </a:r>
            <a:r>
              <a:rPr lang="en-GB" sz="1400" dirty="0" smtClean="0">
                <a:latin typeface="Gill Sans"/>
                <a:cs typeface="Gill Sans"/>
              </a:rPr>
              <a:t>specific space </a:t>
            </a:r>
            <a:r>
              <a:rPr lang="en-GB" sz="1400" dirty="0">
                <a:latin typeface="Gill Sans"/>
                <a:cs typeface="Gill Sans"/>
              </a:rPr>
              <a:t>syntax applications in research</a:t>
            </a:r>
            <a:endParaRPr lang="en-GB" sz="1400" dirty="0" smtClean="0">
              <a:latin typeface="Gill Sans"/>
              <a:cs typeface="Gill Sans"/>
            </a:endParaRPr>
          </a:p>
        </p:txBody>
      </p:sp>
      <p:sp>
        <p:nvSpPr>
          <p:cNvPr id="4" name="Oval 3"/>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3918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smtClean="0">
                <a:latin typeface="Gill Sans"/>
                <a:cs typeface="Gill Sans"/>
              </a:rPr>
              <a:t>Requirements</a:t>
            </a:r>
            <a:endParaRPr lang="en-GB" sz="1400" b="1" dirty="0">
              <a:latin typeface="Gill Sans"/>
              <a:cs typeface="Gill Sans"/>
            </a:endParaRP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QGIS</a:t>
            </a:r>
          </a:p>
          <a:p>
            <a:pPr>
              <a:lnSpc>
                <a:spcPct val="150000"/>
              </a:lnSpc>
            </a:pPr>
            <a:r>
              <a:rPr lang="en-GB" sz="1400" dirty="0" smtClean="0">
                <a:latin typeface="Gill Sans"/>
                <a:cs typeface="Gill Sans"/>
                <a:hlinkClick r:id="rId2"/>
              </a:rPr>
              <a:t>http</a:t>
            </a:r>
            <a:r>
              <a:rPr lang="en-GB" sz="1400" dirty="0">
                <a:latin typeface="Gill Sans"/>
                <a:cs typeface="Gill Sans"/>
                <a:hlinkClick r:id="rId2"/>
              </a:rPr>
              <a:t>://qgis.org/en/site/forusers/download.html</a:t>
            </a:r>
            <a:endParaRPr lang="en-GB" sz="1400" dirty="0">
              <a:latin typeface="Gill Sans"/>
              <a:cs typeface="Gill Sans"/>
            </a:endParaRPr>
          </a:p>
          <a:p>
            <a:pPr>
              <a:lnSpc>
                <a:spcPct val="150000"/>
              </a:lnSpc>
            </a:pPr>
            <a:endParaRPr lang="en-GB" sz="1400" dirty="0" smtClean="0">
              <a:latin typeface="Gill Sans"/>
              <a:cs typeface="Gill Sans"/>
            </a:endParaRPr>
          </a:p>
          <a:p>
            <a:pPr>
              <a:lnSpc>
                <a:spcPct val="150000"/>
              </a:lnSpc>
            </a:pPr>
            <a:r>
              <a:rPr lang="en-GB" sz="1400" dirty="0" err="1" smtClean="0">
                <a:latin typeface="Gill Sans"/>
                <a:cs typeface="Gill Sans"/>
              </a:rPr>
              <a:t>depthmapXnet</a:t>
            </a:r>
            <a:endParaRPr lang="en-GB" sz="1400" dirty="0" smtClean="0">
              <a:latin typeface="Gill Sans"/>
              <a:cs typeface="Gill Sans"/>
            </a:endParaRPr>
          </a:p>
          <a:p>
            <a:pPr>
              <a:lnSpc>
                <a:spcPct val="150000"/>
              </a:lnSpc>
            </a:pPr>
            <a:r>
              <a:rPr lang="en-GB" sz="1400" dirty="0" smtClean="0">
                <a:latin typeface="Gill Sans"/>
                <a:cs typeface="Gill Sans"/>
                <a:hlinkClick r:id="rId3"/>
              </a:rPr>
              <a:t>http</a:t>
            </a:r>
            <a:r>
              <a:rPr lang="en-GB" sz="1400" dirty="0">
                <a:latin typeface="Gill Sans"/>
                <a:cs typeface="Gill Sans"/>
                <a:hlinkClick r:id="rId3"/>
              </a:rPr>
              <a:t>://archtech.gr/varoudis/depthmapX/?dir=depthmapXnet</a:t>
            </a:r>
            <a:endParaRPr lang="en-GB" sz="1400" dirty="0">
              <a:latin typeface="Gill Sans"/>
              <a:cs typeface="Gill Sans"/>
            </a:endParaRP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Space </a:t>
            </a:r>
            <a:r>
              <a:rPr lang="en-GB" sz="1400" dirty="0">
                <a:latin typeface="Gill Sans"/>
                <a:cs typeface="Gill Sans"/>
              </a:rPr>
              <a:t>Syntax </a:t>
            </a:r>
            <a:r>
              <a:rPr lang="en-GB" sz="1400" dirty="0" smtClean="0">
                <a:latin typeface="Gill Sans"/>
                <a:cs typeface="Gill Sans"/>
              </a:rPr>
              <a:t>Toolkit</a:t>
            </a:r>
          </a:p>
          <a:p>
            <a:pPr>
              <a:lnSpc>
                <a:spcPct val="150000"/>
              </a:lnSpc>
            </a:pPr>
            <a:r>
              <a:rPr lang="en-GB" sz="1400" dirty="0" smtClean="0">
                <a:latin typeface="Gill Sans"/>
                <a:cs typeface="Gill Sans"/>
                <a:hlinkClick r:id="rId4"/>
              </a:rPr>
              <a:t>https</a:t>
            </a:r>
            <a:r>
              <a:rPr lang="en-GB" sz="1400" dirty="0">
                <a:latin typeface="Gill Sans"/>
                <a:cs typeface="Gill Sans"/>
                <a:hlinkClick r:id="rId4"/>
              </a:rPr>
              <a:t>://github.com/SpaceGroupUCL/qgisSpaceSyntaxToolkit/wiki/</a:t>
            </a:r>
            <a:r>
              <a:rPr lang="en-GB" sz="1400" dirty="0" smtClean="0">
                <a:latin typeface="Gill Sans"/>
                <a:cs typeface="Gill Sans"/>
                <a:hlinkClick r:id="rId4"/>
              </a:rPr>
              <a:t>Installation</a:t>
            </a:r>
            <a:r>
              <a:rPr lang="en-GB" sz="1400" dirty="0" smtClean="0">
                <a:latin typeface="Gill Sans"/>
                <a:cs typeface="Gill Sans"/>
              </a:rPr>
              <a:t> </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smtClean="0">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57166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smtClean="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a:t>
            </a:r>
            <a:r>
              <a:rPr lang="en-GB" sz="1400" dirty="0" smtClean="0">
                <a:latin typeface="Gill Sans"/>
                <a:cs typeface="Gill Sans"/>
              </a:rPr>
              <a:t>syntax </a:t>
            </a:r>
            <a:r>
              <a:rPr lang="en-GB" sz="1400" dirty="0">
                <a:latin typeface="Gill Sans"/>
                <a:cs typeface="Gill Sans"/>
              </a:rPr>
              <a:t>and the SST project</a:t>
            </a:r>
          </a:p>
          <a:p>
            <a:pPr>
              <a:lnSpc>
                <a:spcPct val="150000"/>
              </a:lnSpc>
            </a:pPr>
            <a:r>
              <a:rPr lang="en-GB" sz="1400" dirty="0">
                <a:latin typeface="Gill Sans"/>
                <a:cs typeface="Gill Sans"/>
              </a:rPr>
              <a:t>10:15	Task 1</a:t>
            </a:r>
            <a:r>
              <a:rPr lang="en-GB" sz="1400" dirty="0" smtClean="0">
                <a:latin typeface="Gill Sans"/>
                <a:cs typeface="Gill Sans"/>
              </a:rPr>
              <a:t>: Preparing, analysing</a:t>
            </a:r>
            <a:r>
              <a:rPr lang="en-GB" sz="1400" dirty="0">
                <a:latin typeface="Gill Sans"/>
                <a:cs typeface="Gill Sans"/>
              </a:rPr>
              <a:t>, and visualising </a:t>
            </a:r>
            <a:r>
              <a:rPr lang="en-GB" sz="1400" dirty="0" smtClean="0">
                <a:latin typeface="Gill Sans"/>
                <a:cs typeface="Gill Sans"/>
              </a:rPr>
              <a:t>Axial models</a:t>
            </a:r>
            <a:endParaRPr lang="en-GB" sz="1400" dirty="0">
              <a:latin typeface="Gill Sans"/>
              <a:cs typeface="Gill Sans"/>
            </a:endParaRPr>
          </a:p>
          <a:p>
            <a:pPr>
              <a:lnSpc>
                <a:spcPct val="150000"/>
              </a:lnSpc>
            </a:pPr>
            <a:r>
              <a:rPr lang="en-GB" sz="1400" b="1" dirty="0">
                <a:latin typeface="Gill Sans"/>
                <a:cs typeface="Gill Sans"/>
              </a:rPr>
              <a:t>11:30	Break</a:t>
            </a:r>
          </a:p>
          <a:p>
            <a:pPr>
              <a:lnSpc>
                <a:spcPct val="150000"/>
              </a:lnSpc>
            </a:pPr>
            <a:r>
              <a:rPr lang="en-GB" sz="1400" dirty="0">
                <a:latin typeface="Gill Sans"/>
                <a:cs typeface="Gill Sans"/>
              </a:rPr>
              <a:t>11:45	Task 2: Preparing, analysing, and visualising </a:t>
            </a:r>
            <a:r>
              <a:rPr lang="en-GB" sz="1400" dirty="0" smtClean="0">
                <a:latin typeface="Gill Sans"/>
                <a:cs typeface="Gill Sans"/>
              </a:rPr>
              <a:t>RCL models</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13:00	Lunch </a:t>
            </a:r>
            <a:r>
              <a:rPr lang="en-GB" sz="1400" b="1" dirty="0" smtClean="0">
                <a:latin typeface="Gill Sans"/>
                <a:cs typeface="Gill Sans"/>
              </a:rPr>
              <a:t>Break</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Exploration and interpretation of the results</a:t>
            </a:r>
          </a:p>
          <a:p>
            <a:pPr>
              <a:lnSpc>
                <a:spcPct val="150000"/>
              </a:lnSpc>
            </a:pPr>
            <a:r>
              <a:rPr lang="en-GB" sz="1400" b="1" dirty="0">
                <a:latin typeface="Gill Sans"/>
                <a:cs typeface="Gill Sans"/>
              </a:rPr>
              <a:t>16:00	Break</a:t>
            </a:r>
          </a:p>
          <a:p>
            <a:pPr>
              <a:lnSpc>
                <a:spcPct val="150000"/>
              </a:lnSpc>
            </a:pPr>
            <a:r>
              <a:rPr lang="en-GB" sz="1400" dirty="0">
                <a:latin typeface="Gill Sans"/>
                <a:cs typeface="Gill Sans"/>
              </a:rPr>
              <a:t>16:15	</a:t>
            </a:r>
            <a:r>
              <a:rPr lang="en-GB" sz="1400" dirty="0" smtClean="0">
                <a:latin typeface="Gill Sans"/>
                <a:cs typeface="Gill Sans"/>
              </a:rPr>
              <a:t>Discussion </a:t>
            </a:r>
            <a:r>
              <a:rPr lang="en-GB" sz="1400" dirty="0">
                <a:latin typeface="Gill Sans"/>
                <a:cs typeface="Gill Sans"/>
              </a:rPr>
              <a:t>on QGIS methods for space syntax </a:t>
            </a:r>
            <a:r>
              <a:rPr lang="en-GB" sz="1400" dirty="0" smtClean="0">
                <a:latin typeface="Gill Sans"/>
                <a:cs typeface="Gill Sans"/>
              </a:rPr>
              <a:t>research</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17:00	Close</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smtClean="0">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Oval 4"/>
          <p:cNvSpPr/>
          <p:nvPr/>
        </p:nvSpPr>
        <p:spPr bwMode="auto">
          <a:xfrm>
            <a:off x="456838" y="0"/>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68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smtClean="0">
                <a:latin typeface="Gill Sans"/>
                <a:cs typeface="Gill Sans"/>
              </a:rPr>
              <a:t>Space syntax theory and methods</a:t>
            </a:r>
          </a:p>
          <a:p>
            <a:pPr>
              <a:lnSpc>
                <a:spcPct val="150000"/>
              </a:lnSpc>
            </a:pPr>
            <a:endParaRPr lang="en-GB" sz="1400" b="1" dirty="0">
              <a:latin typeface="Gill Sans"/>
              <a:cs typeface="Gill Sans"/>
            </a:endParaRPr>
          </a:p>
          <a:p>
            <a:pPr>
              <a:lnSpc>
                <a:spcPct val="150000"/>
              </a:lnSpc>
            </a:pPr>
            <a:r>
              <a:rPr lang="en-GB" sz="1400" b="1" dirty="0" smtClean="0">
                <a:latin typeface="Gill Sans"/>
                <a:cs typeface="Gill Sans"/>
              </a:rPr>
              <a:t>and </a:t>
            </a:r>
            <a:r>
              <a:rPr lang="en-GB" sz="1400" b="1" dirty="0">
                <a:latin typeface="Gill Sans"/>
                <a:cs typeface="Gill Sans"/>
              </a:rPr>
              <a:t>the SST </a:t>
            </a:r>
            <a:r>
              <a:rPr lang="en-GB" sz="1400" b="1" dirty="0" smtClean="0">
                <a:latin typeface="Gill Sans"/>
                <a:cs typeface="Gill Sans"/>
              </a:rPr>
              <a:t>project</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Overview</a:t>
            </a:r>
            <a:endParaRPr lang="en-US" dirty="0">
              <a:solidFill>
                <a:srgbClr val="FF6600"/>
              </a:solidFill>
              <a:latin typeface="Gill Sans"/>
              <a:cs typeface="Gill Sans"/>
            </a:endParaRPr>
          </a:p>
        </p:txBody>
      </p:sp>
      <p:sp>
        <p:nvSpPr>
          <p:cNvPr id="2" name="Oval 1"/>
          <p:cNvSpPr/>
          <p:nvPr/>
        </p:nvSpPr>
        <p:spPr bwMode="auto">
          <a:xfrm>
            <a:off x="456838" y="456806"/>
            <a:ext cx="118778" cy="11877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8061139"/>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14009</TotalTime>
  <Words>839</Words>
  <Application>Microsoft Macintosh PowerPoint</Application>
  <PresentationFormat>Custom</PresentationFormat>
  <Paragraphs>233</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Jorge Gil</cp:lastModifiedBy>
  <cp:revision>413</cp:revision>
  <cp:lastPrinted>2015-10-13T08:50:12Z</cp:lastPrinted>
  <dcterms:created xsi:type="dcterms:W3CDTF">2007-05-22T11:40:12Z</dcterms:created>
  <dcterms:modified xsi:type="dcterms:W3CDTF">2017-06-19T23:07:29Z</dcterms:modified>
</cp:coreProperties>
</file>